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59" r:id="rId4"/>
    <p:sldId id="291" r:id="rId5"/>
    <p:sldId id="258" r:id="rId6"/>
    <p:sldId id="260" r:id="rId7"/>
    <p:sldId id="292" r:id="rId8"/>
    <p:sldId id="272" r:id="rId9"/>
    <p:sldId id="278" r:id="rId10"/>
    <p:sldId id="279" r:id="rId11"/>
    <p:sldId id="293" r:id="rId12"/>
    <p:sldId id="280" r:id="rId13"/>
    <p:sldId id="282" r:id="rId14"/>
    <p:sldId id="294" r:id="rId15"/>
    <p:sldId id="283" r:id="rId16"/>
    <p:sldId id="28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E7881BE-716E-4C0C-92E4-0BCB1C62D94E}"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736236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7881BE-716E-4C0C-92E4-0BCB1C62D94E}"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477871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E7881BE-716E-4C0C-92E4-0BCB1C62D94E}"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714919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E7881BE-716E-4C0C-92E4-0BCB1C62D94E}"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772363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E7881BE-716E-4C0C-92E4-0BCB1C62D94E}" type="datetimeFigureOut">
              <a:rPr lang="en-US" smtClean="0"/>
              <a:pPr/>
              <a:t>4/6/2020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1875764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E7881BE-716E-4C0C-92E4-0BCB1C62D94E}" type="datetimeFigureOut">
              <a:rPr lang="en-US" smtClean="0"/>
              <a:pPr/>
              <a:t>4/6/2020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3569108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7881BE-716E-4C0C-92E4-0BCB1C62D94E}" type="datetimeFigureOut">
              <a:rPr lang="en-US" smtClean="0"/>
              <a:pPr/>
              <a:t>4/6/2020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1873257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7881BE-716E-4C0C-92E4-0BCB1C62D94E}"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3747398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7881BE-716E-4C0C-92E4-0BCB1C62D94E}" type="datetimeFigureOut">
              <a:rPr lang="en-US" smtClean="0"/>
              <a:pPr/>
              <a:t>4/6/2020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444382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7881BE-716E-4C0C-92E4-0BCB1C62D94E}"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1246031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E7881BE-716E-4C0C-92E4-0BCB1C62D94E}" type="datetimeFigureOut">
              <a:rPr lang="en-US" smtClean="0"/>
              <a:pPr/>
              <a:t>4/6/2020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3700794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7881BE-716E-4C0C-92E4-0BCB1C62D94E}" type="datetimeFigureOut">
              <a:rPr lang="en-US" smtClean="0"/>
              <a:pPr/>
              <a:t>4/6/2020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7211C0-01D6-4234-A47D-0087AA6CFA02}" type="slidenum">
              <a:rPr lang="en-US" smtClean="0"/>
              <a:pPr/>
              <a:t>‹#›</a:t>
            </a:fld>
            <a:endParaRPr lang="en-US"/>
          </a:p>
        </p:txBody>
      </p:sp>
    </p:spTree>
    <p:extLst>
      <p:ext uri="{BB962C8B-B14F-4D97-AF65-F5344CB8AC3E}">
        <p14:creationId xmlns:p14="http://schemas.microsoft.com/office/powerpoint/2010/main" xmlns="" val="2423435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file:///C:\Users\HaiThuy\Desktop\Ch&#250;%20Voi%20Con%20&#7902;%20B&#7843;n%20&#272;&#244;n%20-%20B&#233;%20Nguy&#7879;t%20H&#7857;ng%20%5bLyrics%20MV%20HD%5d.mp4"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10.gif"/><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7" Type="http://schemas.microsoft.com/office/2007/relationships/hdphoto" Target="../media/hdphoto1.wdp"/><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395536" y="941128"/>
            <a:ext cx="7560840" cy="553998"/>
          </a:xfrm>
          <a:prstGeom prst="rect">
            <a:avLst/>
          </a:prstGeom>
          <a:noFill/>
        </p:spPr>
        <p:txBody>
          <a:bodyPr wrap="square" rtlCol="0">
            <a:spAutoFit/>
          </a:bodyPr>
          <a:lstStyle/>
          <a:p>
            <a:r>
              <a:rPr lang="en-GB" sz="3000" b="1">
                <a:latin typeface="Times New Roman" pitchFamily="18" charset="0"/>
                <a:cs typeface="Times New Roman" pitchFamily="18" charset="0"/>
              </a:rPr>
              <a:t>TRƯỜNG </a:t>
            </a:r>
            <a:r>
              <a:rPr lang="en-GB" sz="3000" b="1" smtClean="0">
                <a:latin typeface="Times New Roman" pitchFamily="18" charset="0"/>
                <a:cs typeface="Times New Roman" pitchFamily="18" charset="0"/>
              </a:rPr>
              <a:t>TIỂU HỌC QUẢNG CHÂU</a:t>
            </a:r>
            <a:endParaRPr lang="en-GB" sz="3000" b="1" dirty="0">
              <a:latin typeface="Times New Roman" pitchFamily="18" charset="0"/>
              <a:cs typeface="Times New Roman" pitchFamily="18" charset="0"/>
            </a:endParaRPr>
          </a:p>
        </p:txBody>
      </p:sp>
      <p:sp>
        <p:nvSpPr>
          <p:cNvPr id="6" name="TextBox 5"/>
          <p:cNvSpPr txBox="1"/>
          <p:nvPr/>
        </p:nvSpPr>
        <p:spPr>
          <a:xfrm>
            <a:off x="1403647" y="2132856"/>
            <a:ext cx="6048671" cy="1569660"/>
          </a:xfrm>
          <a:prstGeom prst="rect">
            <a:avLst/>
          </a:prstGeom>
          <a:noFill/>
        </p:spPr>
        <p:txBody>
          <a:bodyPr wrap="square" rtlCol="0">
            <a:spAutoFit/>
          </a:bodyPr>
          <a:lstStyle/>
          <a:p>
            <a:pPr algn="ctr"/>
            <a:r>
              <a:rPr lang="en-US" sz="48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CHÀO </a:t>
            </a:r>
            <a:r>
              <a:rPr lang="en-US" sz="48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MỪNG </a:t>
            </a:r>
            <a:r>
              <a:rPr lang="en-US" sz="4800" b="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QUÝ </a:t>
            </a:r>
            <a:r>
              <a:rPr lang="en-US" sz="48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THẦY CÔ VỀ DỰ GIẢNG </a:t>
            </a:r>
          </a:p>
        </p:txBody>
      </p:sp>
      <p:sp>
        <p:nvSpPr>
          <p:cNvPr id="7" name="TextBox 6"/>
          <p:cNvSpPr txBox="1"/>
          <p:nvPr/>
        </p:nvSpPr>
        <p:spPr>
          <a:xfrm>
            <a:off x="827584" y="5023310"/>
            <a:ext cx="6624734" cy="584775"/>
          </a:xfrm>
          <a:prstGeom prst="rect">
            <a:avLst/>
          </a:prstGeom>
          <a:noFill/>
        </p:spPr>
        <p:txBody>
          <a:bodyPr wrap="square" rtlCol="0">
            <a:spAutoFit/>
          </a:bodyPr>
          <a:lstStyle/>
          <a:p>
            <a:r>
              <a:rPr lang="en-US" sz="3200" i="1" dirty="0" err="1" smtClean="0">
                <a:latin typeface="Times New Roman" panose="02020603050405020304" pitchFamily="18" charset="0"/>
                <a:cs typeface="Times New Roman" panose="02020603050405020304" pitchFamily="18" charset="0"/>
              </a:rPr>
              <a:t>Người</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thực</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hiện</a:t>
            </a:r>
            <a:r>
              <a:rPr lang="en-US" sz="3200" i="1" smtClean="0">
                <a:latin typeface="Times New Roman" panose="02020603050405020304" pitchFamily="18" charset="0"/>
                <a:cs typeface="Times New Roman" panose="02020603050405020304" pitchFamily="18" charset="0"/>
              </a:rPr>
              <a:t>: </a:t>
            </a:r>
            <a:r>
              <a:rPr lang="en-US" sz="3200" b="1" i="1" smtClean="0">
                <a:solidFill>
                  <a:srgbClr val="7030A0"/>
                </a:solidFill>
                <a:latin typeface="Times New Roman" panose="02020603050405020304" pitchFamily="18" charset="0"/>
                <a:cs typeface="Times New Roman" panose="02020603050405020304" pitchFamily="18" charset="0"/>
              </a:rPr>
              <a:t>LÊ THỊ THANH</a:t>
            </a:r>
            <a:endParaRPr lang="en-US" sz="3200" b="1" i="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0899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266"/>
            <a:ext cx="8229600" cy="1143000"/>
          </a:xfrm>
        </p:spPr>
        <p:txBody>
          <a:bodyPr/>
          <a:lstStyle/>
          <a:p>
            <a:r>
              <a:rPr lang="en-US" b="1" i="1" dirty="0" err="1" smtClean="0">
                <a:latin typeface="Times New Roman" pitchFamily="18" charset="0"/>
                <a:cs typeface="Times New Roman" pitchFamily="18" charset="0"/>
              </a:rPr>
              <a:t>Sau</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cơn</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mưa</a:t>
            </a:r>
            <a:endParaRPr lang="en-US" b="1" i="1" dirty="0">
              <a:latin typeface="Times New Roman" pitchFamily="18" charset="0"/>
              <a:cs typeface="Times New Roman" pitchFamily="18" charset="0"/>
            </a:endParaRPr>
          </a:p>
        </p:txBody>
      </p:sp>
      <p:sp>
        <p:nvSpPr>
          <p:cNvPr id="3" name="Content Placeholder 2"/>
          <p:cNvSpPr>
            <a:spLocks noGrp="1"/>
          </p:cNvSpPr>
          <p:nvPr>
            <p:ph idx="1"/>
          </p:nvPr>
        </p:nvSpPr>
        <p:spPr>
          <a:xfrm>
            <a:off x="179512" y="908720"/>
            <a:ext cx="8964488" cy="4813995"/>
          </a:xfrm>
        </p:spPr>
        <p:txBody>
          <a:bodyPr>
            <a:noAutofit/>
          </a:bodyPr>
          <a:lstStyle/>
          <a:p>
            <a:pPr marL="0" indent="0" algn="just">
              <a:buNone/>
            </a:pPr>
            <a:r>
              <a:rPr lang="vi-VN" sz="3600" dirty="0">
                <a:latin typeface="+mj-lt"/>
              </a:rPr>
              <a:t>         </a:t>
            </a:r>
            <a:r>
              <a:rPr lang="vi-VN" sz="4000" dirty="0">
                <a:latin typeface="+mj-lt"/>
              </a:rPr>
              <a:t> Sau trận mưa rào, mọi vật đều sáng và tươi. Những đóa râm bụt thêm đỏ chói. Bầu trời xanh bóng như vừa được giội rửa. Mấy đám mây bông trôi nhởn nhơ, sáng rực lên trong ánh mặt trời.</a:t>
            </a:r>
          </a:p>
          <a:p>
            <a:pPr marL="0" indent="0" algn="just">
              <a:buNone/>
            </a:pPr>
            <a:r>
              <a:rPr lang="vi-VN" sz="4000" dirty="0">
                <a:latin typeface="+mj-lt"/>
              </a:rPr>
              <a:t>          Mẹ gà mừng rỡ "tục, tục" dắt bầy con quây quanh  vũng nước đọng trong vườn</a:t>
            </a:r>
            <a:r>
              <a:rPr lang="vi-VN" sz="4000" dirty="0" smtClean="0">
                <a:latin typeface="+mj-lt"/>
              </a:rPr>
              <a:t>.</a:t>
            </a:r>
            <a:endParaRPr lang="en-US" sz="4000" dirty="0" smtClean="0">
              <a:latin typeface="+mj-lt"/>
            </a:endParaRPr>
          </a:p>
          <a:p>
            <a:pPr marL="0" indent="0" algn="r">
              <a:buNone/>
            </a:pPr>
            <a:r>
              <a:rPr lang="en-US" sz="3600" i="1" dirty="0">
                <a:latin typeface="Times New Roman" pitchFamily="18" charset="0"/>
                <a:cs typeface="Times New Roman" pitchFamily="18" charset="0"/>
              </a:rPr>
              <a:t> </a:t>
            </a:r>
            <a:r>
              <a:rPr lang="en-US" sz="2800" i="1" dirty="0" smtClean="0">
                <a:latin typeface="Times New Roman" pitchFamily="18" charset="0"/>
                <a:cs typeface="Times New Roman" pitchFamily="18" charset="0"/>
              </a:rPr>
              <a:t>(Theo </a:t>
            </a:r>
            <a:r>
              <a:rPr lang="en-US" sz="2800" i="1" dirty="0" err="1" smtClean="0">
                <a:latin typeface="Times New Roman" pitchFamily="18" charset="0"/>
                <a:cs typeface="Times New Roman" pitchFamily="18" charset="0"/>
              </a:rPr>
              <a:t>Vũ</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Tú</a:t>
            </a:r>
            <a:r>
              <a:rPr lang="en-US" sz="2800" i="1" dirty="0" smtClean="0">
                <a:latin typeface="Times New Roman" pitchFamily="18" charset="0"/>
                <a:cs typeface="Times New Roman" pitchFamily="18" charset="0"/>
              </a:rPr>
              <a:t> Nam)</a:t>
            </a:r>
            <a:endParaRPr lang="vi-VN" sz="2800" i="1" dirty="0">
              <a:latin typeface="Times New Roman" pitchFamily="18" charset="0"/>
              <a:cs typeface="Times New Roman" pitchFamily="18" charset="0"/>
            </a:endParaRPr>
          </a:p>
          <a:p>
            <a:pPr marL="0" indent="0">
              <a:buNone/>
            </a:pPr>
            <a:r>
              <a:rPr lang="vi-VN" sz="3600" dirty="0">
                <a:latin typeface="+mj-lt"/>
              </a:rPr>
              <a:t>                                                                                                 </a:t>
            </a:r>
            <a:r>
              <a:rPr lang="en-US" sz="3600" dirty="0" smtClean="0">
                <a:latin typeface="+mj-lt"/>
              </a:rPr>
              <a:t>                        </a:t>
            </a:r>
            <a:r>
              <a:rPr lang="vi-VN" sz="3600" dirty="0">
                <a:latin typeface="+mj-lt"/>
              </a:rPr>
              <a:t> </a:t>
            </a:r>
          </a:p>
          <a:p>
            <a:pPr marL="0" indent="0">
              <a:buNone/>
            </a:pPr>
            <a:endParaRPr lang="en-US" sz="3600" dirty="0">
              <a:latin typeface="+mj-lt"/>
            </a:endParaRPr>
          </a:p>
        </p:txBody>
      </p:sp>
    </p:spTree>
    <p:extLst>
      <p:ext uri="{BB962C8B-B14F-4D97-AF65-F5344CB8AC3E}">
        <p14:creationId xmlns:p14="http://schemas.microsoft.com/office/powerpoint/2010/main" xmlns="" val="220684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action="ppaction://hlinkfile"/>
          </p:cNvPr>
          <p:cNvSpPr/>
          <p:nvPr/>
        </p:nvSpPr>
        <p:spPr>
          <a:xfrm>
            <a:off x="2283354" y="404664"/>
            <a:ext cx="3960440" cy="590465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5" name="Oval 4"/>
          <p:cNvSpPr/>
          <p:nvPr/>
        </p:nvSpPr>
        <p:spPr>
          <a:xfrm>
            <a:off x="5787993" y="3176972"/>
            <a:ext cx="360040" cy="36004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1026" name="Picture 2" descr="HÃ¬nh áº£nh cÃ³ liÃªn quan"/>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95536" y="3687432"/>
            <a:ext cx="1680121" cy="2625189"/>
          </a:xfrm>
          <a:prstGeom prst="rect">
            <a:avLst/>
          </a:prstGeom>
          <a:noFill/>
          <a:extLst>
            <a:ext uri="{909E8E84-426E-40DD-AFC4-6F175D3DCCD1}">
              <a14:hiddenFill xmlns:a14="http://schemas.microsoft.com/office/drawing/2010/main" xmlns="">
                <a:solidFill>
                  <a:srgbClr val="FFFFFF"/>
                </a:solidFill>
              </a14:hiddenFill>
            </a:ext>
          </a:extLst>
        </p:spPr>
      </p:pic>
      <p:sp>
        <p:nvSpPr>
          <p:cNvPr id="2" name="Oval 1">
            <a:hlinkClick r:id="rId5" action="ppaction://hlinksldjump"/>
          </p:cNvPr>
          <p:cNvSpPr/>
          <p:nvPr/>
        </p:nvSpPr>
        <p:spPr>
          <a:xfrm>
            <a:off x="8627640" y="2877343"/>
            <a:ext cx="432048" cy="216024"/>
          </a:xfrm>
          <a:prstGeom prst="ellipse">
            <a:avLst/>
          </a:prstGeom>
          <a:solidFill>
            <a:srgbClr val="FF0000"/>
          </a:solidFill>
          <a:ln>
            <a:solidFill>
              <a:srgbClr val="FF0000"/>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1141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ây bàng"/>
          <p:cNvPicPr>
            <a:picLocks noChangeAspect="1" noChangeArrowheads="1"/>
          </p:cNvPicPr>
          <p:nvPr/>
        </p:nvPicPr>
        <p:blipFill>
          <a:blip r:embed="rId2">
            <a:lum bright="12000" contrast="48000"/>
            <a:extLst>
              <a:ext uri="{28A0092B-C50C-407E-A947-70E740481C1C}">
                <a14:useLocalDpi xmlns:a14="http://schemas.microsoft.com/office/drawing/2010/main" xmlns="" val="0"/>
              </a:ext>
            </a:extLst>
          </a:blip>
          <a:srcRect l="2777" t="2353" r="5556"/>
          <a:stretch>
            <a:fillRect/>
          </a:stretch>
        </p:blipFill>
        <p:spPr bwMode="auto">
          <a:xfrm>
            <a:off x="1663615" y="1"/>
            <a:ext cx="5904656"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4174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3518" y="1600200"/>
            <a:ext cx="8686800" cy="4997152"/>
          </a:xfrm>
        </p:spPr>
        <p:txBody>
          <a:bodyPr>
            <a:normAutofit fontScale="92500" lnSpcReduction="10000"/>
          </a:bodyPr>
          <a:lstStyle/>
          <a:p>
            <a:pPr marL="0" indent="0" algn="just">
              <a:buNone/>
            </a:pPr>
            <a:r>
              <a:rPr lang="en-US" dirty="0" smtClean="0"/>
              <a:t>     </a:t>
            </a:r>
            <a:r>
              <a:rPr lang="vi-VN" sz="4300" dirty="0" smtClean="0">
                <a:latin typeface="+mj-lt"/>
              </a:rPr>
              <a:t>Ngay </a:t>
            </a:r>
            <a:r>
              <a:rPr lang="vi-VN" sz="4300" dirty="0">
                <a:latin typeface="+mj-lt"/>
              </a:rPr>
              <a:t>giữa sân trường, sừng sững một cây bàng.</a:t>
            </a:r>
          </a:p>
          <a:p>
            <a:pPr marL="0" indent="0" algn="just">
              <a:buNone/>
            </a:pPr>
            <a:r>
              <a:rPr lang="vi-VN" sz="4300" dirty="0" smtClean="0">
                <a:latin typeface="+mj-lt"/>
              </a:rPr>
              <a:t> </a:t>
            </a:r>
            <a:r>
              <a:rPr lang="en-US" sz="4300" dirty="0" smtClean="0">
                <a:latin typeface="+mj-lt"/>
              </a:rPr>
              <a:t>     </a:t>
            </a:r>
            <a:r>
              <a:rPr lang="vi-VN" sz="4300" dirty="0" smtClean="0">
                <a:latin typeface="+mj-lt"/>
              </a:rPr>
              <a:t>Mùa </a:t>
            </a:r>
            <a:r>
              <a:rPr lang="vi-VN" sz="4300" dirty="0">
                <a:latin typeface="+mj-lt"/>
              </a:rPr>
              <a:t>đông, cây vươn dài những cành khẳng khiu, trụi lá. Xuân sang, cành trên cành dưới chi chít những lộc non mơn mởn. Hè về, những tán lá xanh um che mát một khoảng sân trường. Thu đến, từng chùm quả chín vàng trong kẽ lá.</a:t>
            </a:r>
          </a:p>
          <a:p>
            <a:pPr marL="0" indent="0">
              <a:buNone/>
            </a:pPr>
            <a:endParaRPr lang="en-US" dirty="0"/>
          </a:p>
        </p:txBody>
      </p:sp>
      <p:sp>
        <p:nvSpPr>
          <p:cNvPr id="7" name="TextBox 6"/>
          <p:cNvSpPr txBox="1">
            <a:spLocks noChangeArrowheads="1"/>
          </p:cNvSpPr>
          <p:nvPr/>
        </p:nvSpPr>
        <p:spPr bwMode="auto">
          <a:xfrm>
            <a:off x="2209800" y="533400"/>
            <a:ext cx="4724400" cy="519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Gill Sans MT" pitchFamily="34" charset="0"/>
              </a:defRPr>
            </a:lvl1pPr>
            <a:lvl2pPr marL="742950" indent="-285750">
              <a:defRPr>
                <a:solidFill>
                  <a:schemeClr val="tx1"/>
                </a:solidFill>
                <a:latin typeface="Gill Sans MT" pitchFamily="34" charset="0"/>
              </a:defRPr>
            </a:lvl2pPr>
            <a:lvl3pPr marL="1143000" indent="-228600">
              <a:defRPr>
                <a:solidFill>
                  <a:schemeClr val="tx1"/>
                </a:solidFill>
                <a:latin typeface="Gill Sans MT" pitchFamily="34" charset="0"/>
              </a:defRPr>
            </a:lvl3pPr>
            <a:lvl4pPr marL="1600200" indent="-228600">
              <a:defRPr>
                <a:solidFill>
                  <a:schemeClr val="tx1"/>
                </a:solidFill>
                <a:latin typeface="Gill Sans MT" pitchFamily="34" charset="0"/>
              </a:defRPr>
            </a:lvl4pPr>
            <a:lvl5pPr marL="2057400" indent="-228600">
              <a:defRPr>
                <a:solidFill>
                  <a:schemeClr val="tx1"/>
                </a:solidFill>
                <a:latin typeface="Gill Sans MT" pitchFamily="34" charset="0"/>
              </a:defRPr>
            </a:lvl5pPr>
            <a:lvl6pPr marL="2514600" indent="-228600" fontAlgn="base">
              <a:spcBef>
                <a:spcPct val="0"/>
              </a:spcBef>
              <a:spcAft>
                <a:spcPct val="0"/>
              </a:spcAft>
              <a:defRPr>
                <a:solidFill>
                  <a:schemeClr val="tx1"/>
                </a:solidFill>
                <a:latin typeface="Gill Sans MT" pitchFamily="34" charset="0"/>
              </a:defRPr>
            </a:lvl6pPr>
            <a:lvl7pPr marL="2971800" indent="-228600" fontAlgn="base">
              <a:spcBef>
                <a:spcPct val="0"/>
              </a:spcBef>
              <a:spcAft>
                <a:spcPct val="0"/>
              </a:spcAft>
              <a:defRPr>
                <a:solidFill>
                  <a:schemeClr val="tx1"/>
                </a:solidFill>
                <a:latin typeface="Gill Sans MT" pitchFamily="34" charset="0"/>
              </a:defRPr>
            </a:lvl7pPr>
            <a:lvl8pPr marL="3429000" indent="-228600" fontAlgn="base">
              <a:spcBef>
                <a:spcPct val="0"/>
              </a:spcBef>
              <a:spcAft>
                <a:spcPct val="0"/>
              </a:spcAft>
              <a:defRPr>
                <a:solidFill>
                  <a:schemeClr val="tx1"/>
                </a:solidFill>
                <a:latin typeface="Gill Sans MT" pitchFamily="34" charset="0"/>
              </a:defRPr>
            </a:lvl8pPr>
            <a:lvl9pPr marL="3886200" indent="-228600" fontAlgn="base">
              <a:spcBef>
                <a:spcPct val="0"/>
              </a:spcBef>
              <a:spcAft>
                <a:spcPct val="0"/>
              </a:spcAft>
              <a:defRPr>
                <a:solidFill>
                  <a:schemeClr val="tx1"/>
                </a:solidFill>
                <a:latin typeface="Gill Sans MT" pitchFamily="34" charset="0"/>
              </a:defRPr>
            </a:lvl9pPr>
          </a:lstStyle>
          <a:p>
            <a:pPr algn="ctr"/>
            <a:r>
              <a:rPr lang="en-US" sz="2800" b="1">
                <a:solidFill>
                  <a:srgbClr val="0000FF"/>
                </a:solidFill>
                <a:latin typeface="Times New Roman" pitchFamily="18" charset="0"/>
                <a:cs typeface="Times New Roman" pitchFamily="18" charset="0"/>
              </a:rPr>
              <a:t>Tập đọc:</a:t>
            </a:r>
          </a:p>
        </p:txBody>
      </p:sp>
      <p:sp>
        <p:nvSpPr>
          <p:cNvPr id="8" name="Text Box 7"/>
          <p:cNvSpPr txBox="1">
            <a:spLocks noChangeArrowheads="1"/>
          </p:cNvSpPr>
          <p:nvPr/>
        </p:nvSpPr>
        <p:spPr bwMode="auto">
          <a:xfrm>
            <a:off x="2971800" y="1066800"/>
            <a:ext cx="3276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pPr>
            <a:r>
              <a:rPr lang="en-US" sz="2800" b="1" dirty="0" err="1" smtClean="0">
                <a:solidFill>
                  <a:srgbClr val="FF0000"/>
                </a:solidFill>
                <a:latin typeface="Times New Roman" pitchFamily="18" charset="0"/>
                <a:cs typeface="Times New Roman" pitchFamily="18" charset="0"/>
              </a:rPr>
              <a:t>Cây</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bàng</a:t>
            </a:r>
            <a:endParaRPr lang="en-US" sz="2800" b="1" dirty="0">
              <a:solidFill>
                <a:srgbClr val="FF0000"/>
              </a:solidFill>
              <a:latin typeface="Times New Roman" pitchFamily="18" charset="0"/>
              <a:cs typeface="Times New Roman" pitchFamily="18" charset="0"/>
            </a:endParaRPr>
          </a:p>
        </p:txBody>
      </p:sp>
      <p:sp>
        <p:nvSpPr>
          <p:cNvPr id="13" name="TextBox 12"/>
          <p:cNvSpPr txBox="1"/>
          <p:nvPr/>
        </p:nvSpPr>
        <p:spPr>
          <a:xfrm>
            <a:off x="5580112" y="6093296"/>
            <a:ext cx="3059832" cy="523220"/>
          </a:xfrm>
          <a:prstGeom prst="rect">
            <a:avLst/>
          </a:prstGeom>
          <a:noFill/>
        </p:spPr>
        <p:txBody>
          <a:bodyPr wrap="square" rtlCol="0">
            <a:spAutoFit/>
          </a:bodyPr>
          <a:lstStyle/>
          <a:p>
            <a:r>
              <a:rPr lang="en-US" sz="2800" i="1" dirty="0" smtClean="0">
                <a:latin typeface="Times New Roman" pitchFamily="18" charset="0"/>
                <a:cs typeface="Times New Roman" pitchFamily="18" charset="0"/>
              </a:rPr>
              <a:t>Theo </a:t>
            </a:r>
            <a:r>
              <a:rPr lang="en-US" sz="2800" i="1" dirty="0" err="1" smtClean="0">
                <a:latin typeface="Times New Roman" pitchFamily="18" charset="0"/>
                <a:cs typeface="Times New Roman" pitchFamily="18" charset="0"/>
              </a:rPr>
              <a:t>Hữu</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Tưởng</a:t>
            </a:r>
            <a:endParaRPr lang="en-US" sz="2800" i="1" dirty="0">
              <a:latin typeface="Times New Roman" pitchFamily="18" charset="0"/>
              <a:cs typeface="Times New Roman" pitchFamily="18" charset="0"/>
            </a:endParaRPr>
          </a:p>
        </p:txBody>
      </p:sp>
    </p:spTree>
    <p:extLst>
      <p:ext uri="{BB962C8B-B14F-4D97-AF65-F5344CB8AC3E}">
        <p14:creationId xmlns:p14="http://schemas.microsoft.com/office/powerpoint/2010/main" xmlns="" val="107605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barn(inVertical)">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barn(inVertical)">
                                      <p:cBhvr>
                                        <p:cTn id="20" dur="500"/>
                                        <p:tgtEl>
                                          <p:spTgt spid="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p:bldP spid="8"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969724" y="468729"/>
            <a:ext cx="7056784" cy="923330"/>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LUYỆN ĐỌC CÂU</a:t>
            </a: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5" name="5-Point Star 4"/>
          <p:cNvSpPr/>
          <p:nvPr/>
        </p:nvSpPr>
        <p:spPr>
          <a:xfrm>
            <a:off x="1238997" y="2636912"/>
            <a:ext cx="864096" cy="792088"/>
          </a:xfrm>
          <a:prstGeom prst="star5">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2197045" y="2852936"/>
            <a:ext cx="3312368" cy="52322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2800" b="1" dirty="0" smtClean="0">
                <a:solidFill>
                  <a:schemeClr val="accent4">
                    <a:lumMod val="75000"/>
                  </a:schemeClr>
                </a:solidFill>
                <a:effectLst>
                  <a:outerShdw blurRad="38100" dist="38100" dir="2700000" algn="tl">
                    <a:srgbClr val="000000">
                      <a:alpha val="43137"/>
                    </a:srgbClr>
                  </a:outerShdw>
                </a:effectLst>
                <a:latin typeface="Times New Roman" pitchFamily="18" charset="0"/>
                <a:cs typeface="Times New Roman" pitchFamily="18" charset="0"/>
              </a:rPr>
              <a:t>TÌM TỪ KHÓ ĐỌC</a:t>
            </a:r>
            <a:endParaRPr lang="en-US" sz="2800" b="1" dirty="0">
              <a:solidFill>
                <a:schemeClr val="accent4">
                  <a:lumMod val="75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TextBox 2"/>
          <p:cNvSpPr txBox="1"/>
          <p:nvPr/>
        </p:nvSpPr>
        <p:spPr>
          <a:xfrm>
            <a:off x="2197045" y="3573016"/>
            <a:ext cx="4031139" cy="2800767"/>
          </a:xfrm>
          <a:prstGeom prst="rect">
            <a:avLst/>
          </a:prstGeom>
          <a:noFill/>
        </p:spPr>
        <p:txBody>
          <a:bodyPr wrap="square" rtlCol="0">
            <a:spAutoFit/>
          </a:bodyPr>
          <a:lstStyle/>
          <a:p>
            <a:r>
              <a:rPr lang="en-US" sz="4400" b="1" dirty="0" err="1" smtClean="0">
                <a:solidFill>
                  <a:srgbClr val="FF0000"/>
                </a:solidFill>
                <a:latin typeface="Times New Roman" pitchFamily="18" charset="0"/>
                <a:cs typeface="Times New Roman" pitchFamily="18" charset="0"/>
              </a:rPr>
              <a:t>sừng</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sững</a:t>
            </a:r>
            <a:endParaRPr lang="en-US" sz="4400" b="1" dirty="0" smtClean="0">
              <a:solidFill>
                <a:srgbClr val="FF0000"/>
              </a:solidFill>
              <a:latin typeface="Times New Roman" pitchFamily="18" charset="0"/>
              <a:cs typeface="Times New Roman" pitchFamily="18" charset="0"/>
            </a:endParaRPr>
          </a:p>
          <a:p>
            <a:r>
              <a:rPr lang="en-US" sz="4400" b="1" dirty="0" err="1" smtClean="0">
                <a:solidFill>
                  <a:srgbClr val="FF0000"/>
                </a:solidFill>
                <a:latin typeface="Times New Roman" pitchFamily="18" charset="0"/>
                <a:cs typeface="Times New Roman" pitchFamily="18" charset="0"/>
              </a:rPr>
              <a:t>khẳng</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khiu</a:t>
            </a:r>
            <a:endParaRPr lang="en-US" sz="4400" b="1" dirty="0" smtClean="0">
              <a:solidFill>
                <a:srgbClr val="FF0000"/>
              </a:solidFill>
              <a:latin typeface="Times New Roman" pitchFamily="18" charset="0"/>
              <a:cs typeface="Times New Roman" pitchFamily="18" charset="0"/>
            </a:endParaRPr>
          </a:p>
          <a:p>
            <a:r>
              <a:rPr lang="en-US" sz="4400" b="1" dirty="0" err="1" smtClean="0">
                <a:solidFill>
                  <a:srgbClr val="FF0000"/>
                </a:solidFill>
                <a:latin typeface="Times New Roman" pitchFamily="18" charset="0"/>
                <a:cs typeface="Times New Roman" pitchFamily="18" charset="0"/>
              </a:rPr>
              <a:t>trụi</a:t>
            </a:r>
            <a:r>
              <a:rPr lang="en-US" sz="4400" b="1" dirty="0" smtClean="0">
                <a:solidFill>
                  <a:srgbClr val="FF0000"/>
                </a:solidFill>
                <a:latin typeface="Times New Roman" pitchFamily="18" charset="0"/>
                <a:cs typeface="Times New Roman" pitchFamily="18" charset="0"/>
              </a:rPr>
              <a:t> </a:t>
            </a:r>
            <a:r>
              <a:rPr lang="en-US" sz="4400" b="1" dirty="0" err="1" smtClean="0">
                <a:solidFill>
                  <a:srgbClr val="FF0000"/>
                </a:solidFill>
                <a:latin typeface="Times New Roman" pitchFamily="18" charset="0"/>
                <a:cs typeface="Times New Roman" pitchFamily="18" charset="0"/>
              </a:rPr>
              <a:t>lá</a:t>
            </a:r>
            <a:endParaRPr lang="en-US" sz="4400" b="1" dirty="0" smtClean="0">
              <a:solidFill>
                <a:srgbClr val="FF0000"/>
              </a:solidFill>
              <a:latin typeface="Times New Roman" pitchFamily="18" charset="0"/>
              <a:cs typeface="Times New Roman" pitchFamily="18" charset="0"/>
            </a:endParaRPr>
          </a:p>
          <a:p>
            <a:r>
              <a:rPr lang="en-US" sz="4400" b="1" dirty="0" smtClean="0">
                <a:solidFill>
                  <a:srgbClr val="FF0000"/>
                </a:solidFill>
                <a:latin typeface="Times New Roman" pitchFamily="18" charset="0"/>
                <a:cs typeface="Times New Roman" pitchFamily="18" charset="0"/>
              </a:rPr>
              <a:t>chi </a:t>
            </a:r>
            <a:r>
              <a:rPr lang="en-US" sz="4400" b="1" dirty="0" err="1" smtClean="0">
                <a:solidFill>
                  <a:srgbClr val="FF0000"/>
                </a:solidFill>
                <a:latin typeface="Times New Roman" pitchFamily="18" charset="0"/>
                <a:cs typeface="Times New Roman" pitchFamily="18" charset="0"/>
              </a:rPr>
              <a:t>chít</a:t>
            </a:r>
            <a:endParaRPr lang="en-US" sz="4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741124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8560" y="2276872"/>
            <a:ext cx="9612560" cy="2808312"/>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ĐỌC TOÀN BÀI</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8826516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ĐỌC THEO NHÓM ĐÔI</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Explosion 2 4"/>
          <p:cNvSpPr/>
          <p:nvPr/>
        </p:nvSpPr>
        <p:spPr>
          <a:xfrm>
            <a:off x="3779912" y="2276872"/>
            <a:ext cx="4915272" cy="3240360"/>
          </a:xfrm>
          <a:prstGeom prst="irregularSeal2">
            <a:avLst/>
          </a:prstGeom>
          <a:solidFill>
            <a:srgbClr val="FFC0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en-US" sz="4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THI ĐỌC</a:t>
            </a:r>
            <a:endParaRPr lang="en-US" sz="4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349902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446856" y="116632"/>
            <a:ext cx="8229600"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TÌM HIỂU BÀI</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Cloud Callout 4"/>
          <p:cNvSpPr/>
          <p:nvPr/>
        </p:nvSpPr>
        <p:spPr>
          <a:xfrm>
            <a:off x="3779912" y="1259632"/>
            <a:ext cx="5040560" cy="3510954"/>
          </a:xfrm>
          <a:prstGeom prst="cloudCallout">
            <a:avLst>
              <a:gd name="adj1" fmla="val -68321"/>
              <a:gd name="adj2" fmla="val 3538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4800" dirty="0" err="1" smtClean="0">
                <a:latin typeface="Times New Roman" pitchFamily="18" charset="0"/>
                <a:cs typeface="Times New Roman" pitchFamily="18" charset="0"/>
              </a:rPr>
              <a:t>Tìm</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tiếng</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trong</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bài</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có</a:t>
            </a:r>
            <a:r>
              <a:rPr lang="en-US" sz="4800" dirty="0" smtClean="0">
                <a:latin typeface="Times New Roman" pitchFamily="18" charset="0"/>
                <a:cs typeface="Times New Roman" pitchFamily="18" charset="0"/>
              </a:rPr>
              <a:t> </a:t>
            </a:r>
            <a:r>
              <a:rPr lang="en-US" sz="4800" dirty="0" err="1" smtClean="0">
                <a:latin typeface="Times New Roman" pitchFamily="18" charset="0"/>
                <a:cs typeface="Times New Roman" pitchFamily="18" charset="0"/>
              </a:rPr>
              <a:t>vần</a:t>
            </a:r>
            <a:r>
              <a:rPr lang="en-US" sz="4800" dirty="0" smtClean="0">
                <a:latin typeface="Times New Roman" pitchFamily="18" charset="0"/>
                <a:cs typeface="Times New Roman" pitchFamily="18" charset="0"/>
              </a:rPr>
              <a:t>: </a:t>
            </a:r>
            <a:r>
              <a:rPr lang="en-US" sz="4800" b="1" i="1" dirty="0" err="1" smtClean="0">
                <a:latin typeface="Times New Roman" pitchFamily="18" charset="0"/>
                <a:cs typeface="Times New Roman" pitchFamily="18" charset="0"/>
              </a:rPr>
              <a:t>oang</a:t>
            </a:r>
            <a:endParaRPr lang="en-US" sz="4800" b="1" i="1" dirty="0">
              <a:latin typeface="Times New Roman" pitchFamily="18" charset="0"/>
              <a:cs typeface="Times New Roman" pitchFamily="18" charset="0"/>
            </a:endParaRPr>
          </a:p>
        </p:txBody>
      </p:sp>
      <p:pic>
        <p:nvPicPr>
          <p:cNvPr id="6" name="Picture 2" descr="HÃ¬nh áº£nh cÃ³ liÃªn qua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55576" y="3457991"/>
            <a:ext cx="1680121" cy="2625189"/>
          </a:xfrm>
          <a:prstGeom prst="rect">
            <a:avLst/>
          </a:prstGeom>
          <a:noFill/>
          <a:extLst>
            <a:ext uri="{909E8E84-426E-40DD-AFC4-6F175D3DCCD1}">
              <a14:hiddenFill xmlns:a14="http://schemas.microsoft.com/office/drawing/2010/main" xmlns="">
                <a:solidFill>
                  <a:srgbClr val="FFFFFF"/>
                </a:solidFill>
              </a14:hiddenFill>
            </a:ext>
          </a:extLst>
        </p:spPr>
      </p:pic>
      <p:sp>
        <p:nvSpPr>
          <p:cNvPr id="7" name="Oval Callout 6"/>
          <p:cNvSpPr/>
          <p:nvPr/>
        </p:nvSpPr>
        <p:spPr>
          <a:xfrm>
            <a:off x="4427984" y="1549779"/>
            <a:ext cx="3960440" cy="3816424"/>
          </a:xfrm>
          <a:prstGeom prst="wedgeEllipseCallout">
            <a:avLst>
              <a:gd name="adj1" fmla="val -94996"/>
              <a:gd name="adj2" fmla="val 22138"/>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sz="5400" i="1" dirty="0" err="1" smtClean="0">
                <a:latin typeface="Times New Roman" pitchFamily="18" charset="0"/>
                <a:cs typeface="Times New Roman" pitchFamily="18" charset="0"/>
              </a:rPr>
              <a:t>khoảng</a:t>
            </a:r>
            <a:endParaRPr lang="en-US" sz="5400" i="1" dirty="0">
              <a:latin typeface="Times New Roman" pitchFamily="18" charset="0"/>
              <a:cs typeface="Times New Roman" pitchFamily="18" charset="0"/>
            </a:endParaRPr>
          </a:p>
        </p:txBody>
      </p:sp>
    </p:spTree>
    <p:extLst>
      <p:ext uri="{BB962C8B-B14F-4D97-AF65-F5344CB8AC3E}">
        <p14:creationId xmlns:p14="http://schemas.microsoft.com/office/powerpoint/2010/main" xmlns="" val="344442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xit" presetSubtype="4" fill="hold" grpId="1" nodeType="clickEffect">
                                  <p:stCondLst>
                                    <p:cond delay="0"/>
                                  </p:stCondLst>
                                  <p:childTnLst>
                                    <p:anim calcmode="lin" valueType="num">
                                      <p:cBhvr additive="base">
                                        <p:cTn id="21" dur="500"/>
                                        <p:tgtEl>
                                          <p:spTgt spid="5"/>
                                        </p:tgtEl>
                                        <p:attrNameLst>
                                          <p:attrName>ppt_x</p:attrName>
                                        </p:attrNameLst>
                                      </p:cBhvr>
                                      <p:tavLst>
                                        <p:tav tm="0">
                                          <p:val>
                                            <p:strVal val="ppt_x"/>
                                          </p:val>
                                        </p:tav>
                                        <p:tav tm="100000">
                                          <p:val>
                                            <p:strVal val="ppt_x"/>
                                          </p:val>
                                        </p:tav>
                                      </p:tavLst>
                                    </p:anim>
                                    <p:anim calcmode="lin" valueType="num">
                                      <p:cBhvr additive="base">
                                        <p:cTn id="22" dur="500"/>
                                        <p:tgtEl>
                                          <p:spTgt spid="5"/>
                                        </p:tgtEl>
                                        <p:attrNameLst>
                                          <p:attrName>ppt_y</p:attrName>
                                        </p:attrNameLst>
                                      </p:cBhvr>
                                      <p:tavLst>
                                        <p:tav tm="0">
                                          <p:val>
                                            <p:strVal val="ppt_y"/>
                                          </p:val>
                                        </p:tav>
                                        <p:tav tm="100000">
                                          <p:val>
                                            <p:strVal val="1+ppt_h/2"/>
                                          </p:val>
                                        </p:tav>
                                      </p:tavLst>
                                    </p:anim>
                                    <p:set>
                                      <p:cBhvr>
                                        <p:cTn id="23" dur="1" fill="hold">
                                          <p:stCondLst>
                                            <p:cond delay="499"/>
                                          </p:stCondLst>
                                        </p:cTn>
                                        <p:tgtEl>
                                          <p:spTgt spid="5"/>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5"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4">
            <a:extLst>
              <a:ext uri="{28A0092B-C50C-407E-A947-70E740481C1C}">
                <a14:useLocalDpi xmlns:a14="http://schemas.microsoft.com/office/drawing/2010/main" xmlns="" val="0"/>
              </a:ext>
            </a:extLst>
          </a:blip>
          <a:stretch>
            <a:fillRect/>
          </a:stretch>
        </p:blipFill>
        <p:spPr>
          <a:xfrm>
            <a:off x="-396552" y="3717032"/>
            <a:ext cx="2448272" cy="2911780"/>
          </a:xfrm>
        </p:spPr>
      </p:pic>
      <p:sp>
        <p:nvSpPr>
          <p:cNvPr id="7" name="Cloud Callout 6"/>
          <p:cNvSpPr/>
          <p:nvPr/>
        </p:nvSpPr>
        <p:spPr>
          <a:xfrm>
            <a:off x="3779912" y="1259632"/>
            <a:ext cx="5040560" cy="3510954"/>
          </a:xfrm>
          <a:prstGeom prst="cloudCallout">
            <a:avLst>
              <a:gd name="adj1" fmla="val -68321"/>
              <a:gd name="adj2" fmla="val 3538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dirty="0" err="1" smtClean="0">
                <a:latin typeface="Times New Roman" pitchFamily="18" charset="0"/>
                <a:cs typeface="Times New Roman" pitchFamily="18" charset="0"/>
              </a:rPr>
              <a:t>Cây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bàng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đã</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có</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sự</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thay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đổi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như</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thế</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nào</a:t>
            </a:r>
            <a:r>
              <a:rPr lang="en-US" sz="3600" dirty="0" smtClean="0">
                <a:latin typeface="Times New Roman" pitchFamily="18" charset="0"/>
                <a:cs typeface="Times New Roman" pitchFamily="18" charset="0"/>
              </a:rPr>
              <a:t> qua </a:t>
            </a:r>
            <a:r>
              <a:rPr lang="en-US" sz="3600" dirty="0" err="1" smtClean="0">
                <a:latin typeface="Times New Roman" pitchFamily="18" charset="0"/>
                <a:cs typeface="Times New Roman" pitchFamily="18" charset="0"/>
              </a:rPr>
              <a:t>bốn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mùa</a:t>
            </a:r>
            <a:r>
              <a:rPr lang="en-US" sz="3600" dirty="0" smtClean="0">
                <a:latin typeface="Times New Roman" pitchFamily="18" charset="0"/>
                <a:cs typeface="Times New Roman" pitchFamily="18" charset="0"/>
              </a:rPr>
              <a:t>?</a:t>
            </a:r>
            <a:endParaRPr lang="en-US" sz="3600" dirty="0">
              <a:latin typeface="Times New Roman" pitchFamily="18" charset="0"/>
              <a:cs typeface="Times New Roman" pitchFamily="18" charset="0"/>
            </a:endParaRPr>
          </a:p>
        </p:txBody>
      </p:sp>
      <p:pic>
        <p:nvPicPr>
          <p:cNvPr id="8" name="Content Placeholder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732240" y="3645024"/>
            <a:ext cx="737828" cy="737828"/>
          </a:xfrm>
          <a:prstGeom prst="rect">
            <a:avLst/>
          </a:prstGeom>
        </p:spPr>
      </p:pic>
    </p:spTree>
    <p:extLst>
      <p:ext uri="{BB962C8B-B14F-4D97-AF65-F5344CB8AC3E}">
        <p14:creationId xmlns:p14="http://schemas.microsoft.com/office/powerpoint/2010/main" xmlns="" val="143642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18"/>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1" nodeType="clickEffect">
                                  <p:stCondLst>
                                    <p:cond delay="0"/>
                                  </p:stCondLst>
                                  <p:childTnLst>
                                    <p:anim calcmode="lin" valueType="num">
                                      <p:cBhvr additive="base">
                                        <p:cTn id="26" dur="500"/>
                                        <p:tgtEl>
                                          <p:spTgt spid="7"/>
                                        </p:tgtEl>
                                        <p:attrNameLst>
                                          <p:attrName>ppt_x</p:attrName>
                                        </p:attrNameLst>
                                      </p:cBhvr>
                                      <p:tavLst>
                                        <p:tav tm="0">
                                          <p:val>
                                            <p:strVal val="ppt_x"/>
                                          </p:val>
                                        </p:tav>
                                        <p:tav tm="100000">
                                          <p:val>
                                            <p:strVal val="ppt_x"/>
                                          </p:val>
                                        </p:tav>
                                      </p:tavLst>
                                    </p:anim>
                                    <p:anim calcmode="lin" valueType="num">
                                      <p:cBhvr additive="base">
                                        <p:cTn id="27" dur="500"/>
                                        <p:tgtEl>
                                          <p:spTgt spid="7"/>
                                        </p:tgtEl>
                                        <p:attrNameLst>
                                          <p:attrName>ppt_y</p:attrName>
                                        </p:attrNameLst>
                                      </p:cBhvr>
                                      <p:tavLst>
                                        <p:tav tm="0">
                                          <p:val>
                                            <p:strVal val="ppt_y"/>
                                          </p:val>
                                        </p:tav>
                                        <p:tav tm="100000">
                                          <p:val>
                                            <p:strVal val="1+ppt_h/2"/>
                                          </p:val>
                                        </p:tav>
                                      </p:tavLst>
                                    </p:anim>
                                    <p:set>
                                      <p:cBhvr>
                                        <p:cTn id="2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xmlns="" val="0"/>
              </a:ext>
            </a:extLst>
          </a:blip>
          <a:srcRect l="31865" r="32362"/>
          <a:stretch/>
        </p:blipFill>
        <p:spPr>
          <a:xfrm>
            <a:off x="-36753" y="948180"/>
            <a:ext cx="2433527" cy="45259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p:cNvPicPr>
            <a:picLocks noChangeAspect="1"/>
          </p:cNvPicPr>
          <p:nvPr/>
        </p:nvPicPr>
        <p:blipFill rotWithShape="1">
          <a:blip r:embed="rId3">
            <a:extLst>
              <a:ext uri="{28A0092B-C50C-407E-A947-70E740481C1C}">
                <a14:useLocalDpi xmlns:a14="http://schemas.microsoft.com/office/drawing/2010/main" xmlns="" val="0"/>
              </a:ext>
            </a:extLst>
          </a:blip>
          <a:srcRect l="8525" t="5394" r="57175"/>
          <a:stretch/>
        </p:blipFill>
        <p:spPr>
          <a:xfrm>
            <a:off x="2411760" y="942008"/>
            <a:ext cx="2417619" cy="453213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5"/>
          <p:cNvPicPr>
            <a:picLocks noChangeAspect="1"/>
          </p:cNvPicPr>
          <p:nvPr/>
        </p:nvPicPr>
        <p:blipFill rotWithShape="1">
          <a:blip r:embed="rId4">
            <a:extLst>
              <a:ext uri="{28A0092B-C50C-407E-A947-70E740481C1C}">
                <a14:useLocalDpi xmlns:a14="http://schemas.microsoft.com/office/drawing/2010/main" xmlns="" val="0"/>
              </a:ext>
            </a:extLst>
          </a:blip>
          <a:srcRect l="33515" r="28909"/>
          <a:stretch/>
        </p:blipFill>
        <p:spPr>
          <a:xfrm>
            <a:off x="4837050" y="973553"/>
            <a:ext cx="2147454" cy="444339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Picture 7"/>
          <p:cNvPicPr>
            <a:picLocks noChangeAspect="1"/>
          </p:cNvPicPr>
          <p:nvPr/>
        </p:nvPicPr>
        <p:blipFill rotWithShape="1">
          <a:blip r:embed="rId5">
            <a:extLst>
              <a:ext uri="{28A0092B-C50C-407E-A947-70E740481C1C}">
                <a14:useLocalDpi xmlns:a14="http://schemas.microsoft.com/office/drawing/2010/main" xmlns="" val="0"/>
              </a:ext>
            </a:extLst>
          </a:blip>
          <a:srcRect l="23636" t="21502" r="47879"/>
          <a:stretch/>
        </p:blipFill>
        <p:spPr>
          <a:xfrm>
            <a:off x="6984504" y="1012521"/>
            <a:ext cx="2159496" cy="444339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Picture 8"/>
          <p:cNvPicPr>
            <a:picLocks noChangeAspect="1"/>
          </p:cNvPicPr>
          <p:nvPr/>
        </p:nvPicPr>
        <p:blipFill>
          <a:blip r:embed="rId6">
            <a:extLst>
              <a:ext uri="{BEBA8EAE-BF5A-486C-A8C5-ECC9F3942E4B}">
                <a14:imgProps xmlns:a14="http://schemas.microsoft.com/office/drawing/2010/main" xmlns="">
                  <a14:imgLayer r:embed="rId7">
                    <a14:imgEffect>
                      <a14:colorTemperature colorTemp="11200"/>
                    </a14:imgEffect>
                  </a14:imgLayer>
                </a14:imgProps>
              </a:ext>
              <a:ext uri="{28A0092B-C50C-407E-A947-70E740481C1C}">
                <a14:useLocalDpi xmlns:a14="http://schemas.microsoft.com/office/drawing/2010/main" xmlns="" val="0"/>
              </a:ext>
            </a:extLst>
          </a:blip>
          <a:stretch>
            <a:fillRect/>
          </a:stretch>
        </p:blipFill>
        <p:spPr>
          <a:xfrm>
            <a:off x="7163544" y="23161"/>
            <a:ext cx="1980456" cy="1487543"/>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xmlns="" val="297049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4">
            <a:extLst>
              <a:ext uri="{28A0092B-C50C-407E-A947-70E740481C1C}">
                <a14:useLocalDpi xmlns:a14="http://schemas.microsoft.com/office/drawing/2010/main" xmlns="" val="0"/>
              </a:ext>
            </a:extLst>
          </a:blip>
          <a:stretch>
            <a:fillRect/>
          </a:stretch>
        </p:blipFill>
        <p:spPr>
          <a:xfrm>
            <a:off x="3491880" y="116632"/>
            <a:ext cx="1475656" cy="1475656"/>
          </a:xfrm>
        </p:spPr>
      </p:pic>
      <p:sp>
        <p:nvSpPr>
          <p:cNvPr id="5" name="Snip Same Side Corner Rectangle 4"/>
          <p:cNvSpPr/>
          <p:nvPr/>
        </p:nvSpPr>
        <p:spPr>
          <a:xfrm>
            <a:off x="2012179" y="1700808"/>
            <a:ext cx="4824536" cy="3600400"/>
          </a:xfrm>
          <a:prstGeom prst="snip2SameRect">
            <a:avLst/>
          </a:prstGeom>
          <a:solidFill>
            <a:srgbClr val="FFC000"/>
          </a:solidFill>
          <a:ln>
            <a:solidFill>
              <a:srgbClr val="FFC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endParaRPr lang="en-US" sz="8800" i="1" dirty="0" smtClean="0">
              <a:solidFill>
                <a:schemeClr val="tx1">
                  <a:lumMod val="95000"/>
                  <a:lumOff val="5000"/>
                </a:schemeClr>
              </a:solidFill>
              <a:latin typeface="Times New Roman" pitchFamily="18" charset="0"/>
              <a:cs typeface="Times New Roman" pitchFamily="18" charset="0"/>
            </a:endParaRPr>
          </a:p>
          <a:p>
            <a:r>
              <a:rPr lang="en-US" sz="4800" i="1" dirty="0" err="1" smtClean="0">
                <a:solidFill>
                  <a:schemeClr val="tx1">
                    <a:lumMod val="95000"/>
                    <a:lumOff val="5000"/>
                  </a:schemeClr>
                </a:solidFill>
                <a:latin typeface="Times New Roman" pitchFamily="18" charset="0"/>
                <a:cs typeface="Times New Roman" pitchFamily="18" charset="0"/>
              </a:rPr>
              <a:t>Em</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thích</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cây</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bàng</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mùa</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nào</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nhất</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vì</a:t>
            </a:r>
            <a:r>
              <a:rPr lang="en-US" sz="4800" i="1" dirty="0" smtClean="0">
                <a:solidFill>
                  <a:schemeClr val="tx1">
                    <a:lumMod val="95000"/>
                    <a:lumOff val="5000"/>
                  </a:schemeClr>
                </a:solidFill>
                <a:latin typeface="Times New Roman" pitchFamily="18" charset="0"/>
                <a:cs typeface="Times New Roman" pitchFamily="18" charset="0"/>
              </a:rPr>
              <a:t> </a:t>
            </a:r>
            <a:r>
              <a:rPr lang="en-US" sz="4800" i="1" dirty="0" err="1" smtClean="0">
                <a:solidFill>
                  <a:schemeClr val="tx1">
                    <a:lumMod val="95000"/>
                    <a:lumOff val="5000"/>
                  </a:schemeClr>
                </a:solidFill>
                <a:latin typeface="Times New Roman" pitchFamily="18" charset="0"/>
                <a:cs typeface="Times New Roman" pitchFamily="18" charset="0"/>
              </a:rPr>
              <a:t>sao</a:t>
            </a:r>
            <a:r>
              <a:rPr lang="en-US" sz="4800" i="1" dirty="0" smtClean="0">
                <a:solidFill>
                  <a:schemeClr val="tx1">
                    <a:lumMod val="95000"/>
                    <a:lumOff val="5000"/>
                  </a:schemeClr>
                </a:solidFill>
                <a:latin typeface="Times New Roman" pitchFamily="18" charset="0"/>
                <a:cs typeface="Times New Roman" pitchFamily="18" charset="0"/>
              </a:rPr>
              <a:t>?</a:t>
            </a:r>
            <a:r>
              <a:rPr lang="en-US" sz="4800" i="1" dirty="0">
                <a:solidFill>
                  <a:schemeClr val="tx1">
                    <a:lumMod val="95000"/>
                    <a:lumOff val="5000"/>
                  </a:schemeClr>
                </a:solidFill>
                <a:latin typeface="Times New Roman" pitchFamily="18" charset="0"/>
                <a:cs typeface="Times New Roman" pitchFamily="18" charset="0"/>
              </a:rPr>
              <a:t> </a:t>
            </a:r>
            <a:endParaRPr lang="en-US" sz="4800" dirty="0">
              <a:solidFill>
                <a:schemeClr val="tx1">
                  <a:lumMod val="95000"/>
                  <a:lumOff val="5000"/>
                </a:schemeClr>
              </a:solidFill>
              <a:latin typeface="Times New Roman" pitchFamily="18" charset="0"/>
              <a:cs typeface="Times New Roman" pitchFamily="18" charset="0"/>
            </a:endParaRPr>
          </a:p>
          <a:p>
            <a:r>
              <a:rPr lang="en-US" sz="4800" i="1" dirty="0">
                <a:solidFill>
                  <a:schemeClr val="tx1">
                    <a:lumMod val="95000"/>
                    <a:lumOff val="5000"/>
                  </a:schemeClr>
                </a:solidFill>
                <a:latin typeface="Times New Roman" pitchFamily="18" charset="0"/>
                <a:cs typeface="Times New Roman" pitchFamily="18" charset="0"/>
              </a:rPr>
              <a:t> </a:t>
            </a:r>
            <a:endParaRPr lang="en-US" sz="4800" dirty="0">
              <a:solidFill>
                <a:schemeClr val="tx1">
                  <a:lumMod val="95000"/>
                  <a:lumOff val="5000"/>
                </a:schemeClr>
              </a:solidFill>
              <a:latin typeface="Times New Roman" pitchFamily="18" charset="0"/>
              <a:cs typeface="Times New Roman" pitchFamily="18" charset="0"/>
            </a:endParaRPr>
          </a:p>
          <a:p>
            <a:pPr algn="ctr"/>
            <a:endParaRPr lang="en-US" sz="48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94038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1" nodeType="clickEffect">
                                  <p:stCondLst>
                                    <p:cond delay="0"/>
                                  </p:stCondLst>
                                  <p:childTnLst>
                                    <p:anim calcmode="lin" valueType="num">
                                      <p:cBhvr additive="base">
                                        <p:cTn id="18" dur="500"/>
                                        <p:tgtEl>
                                          <p:spTgt spid="5"/>
                                        </p:tgtEl>
                                        <p:attrNameLst>
                                          <p:attrName>ppt_x</p:attrName>
                                        </p:attrNameLst>
                                      </p:cBhvr>
                                      <p:tavLst>
                                        <p:tav tm="0">
                                          <p:val>
                                            <p:strVal val="ppt_x"/>
                                          </p:val>
                                        </p:tav>
                                        <p:tav tm="100000">
                                          <p:val>
                                            <p:strVal val="ppt_x"/>
                                          </p:val>
                                        </p:tav>
                                      </p:tavLst>
                                    </p:anim>
                                    <p:anim calcmode="lin" valueType="num">
                                      <p:cBhvr additive="base">
                                        <p:cTn id="19" dur="500"/>
                                        <p:tgtEl>
                                          <p:spTgt spid="5"/>
                                        </p:tgtEl>
                                        <p:attrNameLst>
                                          <p:attrName>ppt_y</p:attrName>
                                        </p:attrNameLst>
                                      </p:cBhvr>
                                      <p:tavLst>
                                        <p:tav tm="0">
                                          <p:val>
                                            <p:strVal val="ppt_y"/>
                                          </p:val>
                                        </p:tav>
                                        <p:tav tm="100000">
                                          <p:val>
                                            <p:strVal val="1+ppt_h/2"/>
                                          </p:val>
                                        </p:tav>
                                      </p:tavLst>
                                    </p:anim>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67544" y="2636912"/>
            <a:ext cx="8445624" cy="3384376"/>
          </a:xfrm>
        </p:spPr>
        <p:style>
          <a:lnRef idx="2">
            <a:schemeClr val="accent5"/>
          </a:lnRef>
          <a:fillRef idx="1">
            <a:schemeClr val="lt1"/>
          </a:fillRef>
          <a:effectRef idx="0">
            <a:schemeClr val="accent5"/>
          </a:effectRef>
          <a:fontRef idx="minor">
            <a:schemeClr val="dk1"/>
          </a:fontRef>
        </p:style>
        <p:txBody>
          <a:bodyPr/>
          <a:lstStyle/>
          <a:p>
            <a:pPr marL="0" indent="0">
              <a:buNone/>
            </a:pPr>
            <a:r>
              <a:rPr lang="en-US" sz="6000" i="1" dirty="0" err="1">
                <a:latin typeface="Times New Roman" pitchFamily="18" charset="0"/>
                <a:cs typeface="Times New Roman" pitchFamily="18" charset="0"/>
              </a:rPr>
              <a:t>Em</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làm</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sao</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chăm</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sóc</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và</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bảo</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vệ</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cây</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bàng</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luôn</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cho</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mình</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bóng</a:t>
            </a:r>
            <a:r>
              <a:rPr lang="en-US" sz="6000" i="1" dirty="0">
                <a:latin typeface="Times New Roman" pitchFamily="18" charset="0"/>
                <a:cs typeface="Times New Roman" pitchFamily="18" charset="0"/>
              </a:rPr>
              <a:t> </a:t>
            </a:r>
            <a:r>
              <a:rPr lang="en-US" sz="6000" i="1" dirty="0" err="1">
                <a:latin typeface="Times New Roman" pitchFamily="18" charset="0"/>
                <a:cs typeface="Times New Roman" pitchFamily="18" charset="0"/>
              </a:rPr>
              <a:t>mát</a:t>
            </a:r>
            <a:r>
              <a:rPr lang="en-US" sz="6000" i="1" dirty="0">
                <a:latin typeface="Times New Roman" pitchFamily="18" charset="0"/>
                <a:cs typeface="Times New Roman" pitchFamily="18" charset="0"/>
              </a:rPr>
              <a:t>? </a:t>
            </a:r>
            <a:endParaRPr lang="en-US" sz="6000"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2388575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801" y="116632"/>
            <a:ext cx="4464496" cy="33483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66844" y="2780928"/>
            <a:ext cx="4211960" cy="35274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5022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1000"/>
                                        <p:tgtEl>
                                          <p:spTgt spid="1027"/>
                                        </p:tgtEl>
                                      </p:cBhvr>
                                    </p:animEffect>
                                    <p:anim calcmode="lin" valueType="num">
                                      <p:cBhvr>
                                        <p:cTn id="8" dur="1000" fill="hold"/>
                                        <p:tgtEl>
                                          <p:spTgt spid="1027"/>
                                        </p:tgtEl>
                                        <p:attrNameLst>
                                          <p:attrName>ppt_x</p:attrName>
                                        </p:attrNameLst>
                                      </p:cBhvr>
                                      <p:tavLst>
                                        <p:tav tm="0">
                                          <p:val>
                                            <p:strVal val="#ppt_x"/>
                                          </p:val>
                                        </p:tav>
                                        <p:tav tm="100000">
                                          <p:val>
                                            <p:strVal val="#ppt_x"/>
                                          </p:val>
                                        </p:tav>
                                      </p:tavLst>
                                    </p:anim>
                                    <p:anim calcmode="lin" valueType="num">
                                      <p:cBhvr>
                                        <p:cTn id="9" dur="1000" fill="hold"/>
                                        <p:tgtEl>
                                          <p:spTgt spid="102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4" name="Title 1"/>
          <p:cNvSpPr txBox="1">
            <a:spLocks/>
          </p:cNvSpPr>
          <p:nvPr/>
        </p:nvSpPr>
        <p:spPr>
          <a:xfrm>
            <a:off x="609600" y="427038"/>
            <a:ext cx="8229600"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LUYỆN ĐỌC LẠI</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3798128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584701" y="289932"/>
            <a:ext cx="2496277" cy="779700"/>
          </a:xfrm>
          <a:prstGeom prst="rect">
            <a:avLst/>
          </a:prstGeom>
          <a:noFill/>
        </p:spPr>
        <p:txBody>
          <a:bodyPr wrap="square" lIns="121917" tIns="60958" rIns="121917" bIns="60958" rtlCol="0">
            <a:spAutoFit/>
          </a:bodyPr>
          <a:lstStyle/>
          <a:p>
            <a:r>
              <a:rPr lang="en-US" sz="4300" b="1" dirty="0">
                <a:ln w="24500" cmpd="dbl">
                  <a:solidFill>
                    <a:schemeClr val="accent2">
                      <a:shade val="85000"/>
                      <a:satMod val="155000"/>
                    </a:schemeClr>
                  </a:solidFill>
                  <a:prstDash val="solid"/>
                  <a:miter lim="800000"/>
                </a:ln>
                <a:solidFill>
                  <a:srgbClr val="FFC000"/>
                </a:solidFill>
                <a:effectLst>
                  <a:outerShdw blurRad="38100" dist="38100" dir="7020000" algn="tl">
                    <a:srgbClr val="000000">
                      <a:alpha val="35000"/>
                    </a:srgbClr>
                  </a:outerShdw>
                </a:effectLst>
                <a:latin typeface="Times New Roman" pitchFamily="18" charset="0"/>
                <a:cs typeface="Times New Roman" pitchFamily="18" charset="0"/>
              </a:rPr>
              <a:t>DẶN DÒ</a:t>
            </a:r>
          </a:p>
        </p:txBody>
      </p:sp>
      <p:sp>
        <p:nvSpPr>
          <p:cNvPr id="4" name="TextBox 3"/>
          <p:cNvSpPr txBox="1"/>
          <p:nvPr/>
        </p:nvSpPr>
        <p:spPr>
          <a:xfrm>
            <a:off x="5024861" y="1453956"/>
            <a:ext cx="3456383" cy="2108265"/>
          </a:xfrm>
          <a:prstGeom prst="rect">
            <a:avLst/>
          </a:prstGeom>
          <a:noFill/>
        </p:spPr>
        <p:txBody>
          <a:bodyPr wrap="square" lIns="121917" tIns="60958" rIns="121917" bIns="60958" rtlCol="0">
            <a:spAutoFit/>
          </a:bodyPr>
          <a:lstStyle/>
          <a:p>
            <a:pPr marL="380990" indent="-380990">
              <a:buFontTx/>
              <a:buChar char="-"/>
            </a:pP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Đọc</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lại</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bài</a:t>
            </a:r>
            <a:r>
              <a:rPr lang="en-US" sz="4300" b="1" dirty="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endPar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endParaRPr>
          </a:p>
          <a:p>
            <a:pPr marL="380990" indent="-380990">
              <a:buFontTx/>
              <a:buChar char="-"/>
            </a:pP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Chuẩn</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bị</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bài</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sz="4300" b="1" dirty="0" err="1"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mới</a:t>
            </a:r>
            <a:r>
              <a:rPr lang="en-US" sz="4300" b="1" dirty="0" smtClean="0">
                <a:ln w="900" cmpd="sng">
                  <a:solidFill>
                    <a:schemeClr val="accent2">
                      <a:lumMod val="75000"/>
                      <a:alpha val="55000"/>
                    </a:schemeClr>
                  </a:solidFill>
                  <a:prstDash val="solid"/>
                </a:ln>
                <a:solidFill>
                  <a:schemeClr val="accent2">
                    <a:lumMod val="75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endParaRPr lang="en-US"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2800224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700</TotalTime>
  <Words>190</Words>
  <Application>Microsoft Office PowerPoint</Application>
  <PresentationFormat>On-screen Show (4:3)</PresentationFormat>
  <Paragraphs>34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Slide 1</vt:lpstr>
      <vt:lpstr>Sau cơn mưa</vt:lpstr>
      <vt:lpstr>Slide 3</vt:lpstr>
      <vt:lpstr>Slide 4</vt:lpstr>
      <vt:lpstr>Slide 5</vt:lpstr>
      <vt:lpstr>Slide 6</vt:lpstr>
      <vt:lpstr>ĐỌC TOÀN BÀI</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HaiThuy</dc:creator>
  <cp:lastModifiedBy>Admin</cp:lastModifiedBy>
  <cp:revision>45</cp:revision>
  <dcterms:created xsi:type="dcterms:W3CDTF">2019-02-14T09:33:59Z</dcterms:created>
  <dcterms:modified xsi:type="dcterms:W3CDTF">2020-04-06T15:47:06Z</dcterms:modified>
</cp:coreProperties>
</file>